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33"/>
    <p:restoredTop sz="94709"/>
  </p:normalViewPr>
  <p:slideViewPr>
    <p:cSldViewPr snapToGrid="0" snapToObjects="1">
      <p:cViewPr>
        <p:scale>
          <a:sx n="57" d="100"/>
          <a:sy n="57" d="100"/>
        </p:scale>
        <p:origin x="-456" y="1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4E89713-690C-4D4C-AA4F-7A03052225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74894019-97B4-7745-92ED-839A486A5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85889FCE-85B1-D646-8B8E-86A8FE1F1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8C07-687A-1E46-AC58-18E1302456A5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43A9512A-8D5C-FF43-92DD-CE97C68C6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D0391A9-7623-4D4E-BDB0-59E1096AA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029A-C082-F642-A0ED-258C167F26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0206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B3400A6-00D1-C749-A519-629FFAAB0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01F493BB-027A-0F4B-A1AD-F532D05CE0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5A413524-6BB7-A741-8FF2-E2F2D2321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8C07-687A-1E46-AC58-18E1302456A5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8840E5FC-0DCB-DB4E-995A-26AD934C3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2539F0B-3606-D145-A986-8D61F1D65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029A-C082-F642-A0ED-258C167F26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289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B5FE55E4-5862-684F-BA0C-32FF8E2029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3CEBD6E5-2EEA-714E-B300-14A1266EB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83C6E8D-9DEB-A24F-97B9-F6655E940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8C07-687A-1E46-AC58-18E1302456A5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1EEB2D46-C248-4547-A69B-9F3883770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72521D42-9FAA-1F4D-88FB-72E887632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029A-C082-F642-A0ED-258C167F26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3533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01A6972-C415-CC4F-B973-F1F58F167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5CA0008-539F-3749-95C9-F9AAC75F5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74856501-E406-3846-B919-D63AD135B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8C07-687A-1E46-AC58-18E1302456A5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3322466-EBCF-C04C-9AA7-601BAE630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14A104C-384B-F844-AF11-B46A0E7EF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029A-C082-F642-A0ED-258C167F26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0847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CB17976-B58C-AB4F-9538-FA457EF64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5556B76B-289E-D347-9F26-581C66130B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767CF821-DCEC-7743-BBD9-FD9E46738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8C07-687A-1E46-AC58-18E1302456A5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1646D68E-2AE1-5B41-A6C3-C7D003EEB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1E306DA7-DE39-2D40-8C12-1F420B1B3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029A-C082-F642-A0ED-258C167F26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809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FF2A80C-944D-FE46-81F5-D342DFBF2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D9B364C-A112-234B-9125-74D361D4EC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1C1A098F-84C6-0D4F-97C2-6856D0B1B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99BA8B2B-1CA3-134C-9916-E49B20C13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8C07-687A-1E46-AC58-18E1302456A5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D6B74A0B-CC3A-E64F-8A81-013B7964B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8C8BF8DA-FD07-2441-87B8-B593E6CDE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029A-C082-F642-A0ED-258C167F26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569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D013075-62BB-154F-96B6-EDC58DE86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31E35C1B-1442-7848-9E4F-65D4BFB3D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DBED301C-B6E3-7148-BD98-7AC1015AE7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C5F8C4C8-A077-3C43-AF96-D727FDCD35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680C434C-D342-E046-B08D-DAE273103B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886ECED5-1A28-814B-9E25-4AE7A7EE4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8C07-687A-1E46-AC58-18E1302456A5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314E77E4-8E52-0742-89B1-ADBA804AE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5205A329-1ED9-1347-AB95-941B9BFE2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029A-C082-F642-A0ED-258C167F26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0188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5594F11-6166-F544-B437-17EB1AF90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9D4645B0-8CAB-E94B-BBF4-7CAC73DCC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8C07-687A-1E46-AC58-18E1302456A5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09A93CEE-1AF8-A545-9D18-5A9D60AC6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455B3A75-8E4B-8B42-BB5F-5A3434257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029A-C082-F642-A0ED-258C167F26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2183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0BE8D924-C78C-9F48-9478-81F8131E0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8C07-687A-1E46-AC58-18E1302456A5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C534240E-F734-1645-94CF-E5EAAFEFA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4E218B3E-3F32-CD43-AC19-CB9BEA946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029A-C082-F642-A0ED-258C167F26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4912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B7DAB22-863E-1449-BF30-15B70FEDB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20A13C4-5FA2-D446-85F3-02CAD3983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316FA814-4BB0-1243-9C08-D45A519990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05AB455B-C754-8B45-A6B3-05C7C41EA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8C07-687A-1E46-AC58-18E1302456A5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422BBF38-B70A-5549-A753-7B71CF9F2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E9F45FEC-AAAD-2442-99B0-7C8BFD0AA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029A-C082-F642-A0ED-258C167F26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09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A0D0383-3A9F-4042-BB29-779BD022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36EBC421-08BA-A24A-9278-5A8EC586B6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693BF8BE-F923-C44C-A36B-79279863ED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1A0CA456-F978-D94A-BE27-CD26CF5C7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88C07-687A-1E46-AC58-18E1302456A5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BCF5ADD6-E821-DD4F-8296-81ECB34D5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044EA449-101C-9D42-BDE1-AACFE2367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029A-C082-F642-A0ED-258C167F26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04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chemeClr val="accent1">
                <a:lumMod val="5000"/>
                <a:lumOff val="95000"/>
                <a:alpha val="94000"/>
              </a:schemeClr>
            </a:gs>
            <a:gs pos="78000">
              <a:schemeClr val="accent1">
                <a:lumMod val="45000"/>
                <a:lumOff val="55000"/>
              </a:schemeClr>
            </a:gs>
            <a:gs pos="9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AC67865B-A9A8-CC4F-897B-DCB3BC650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7F809448-C75B-6241-9587-C4C33D45B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5161EB94-A608-CD4F-B206-79657FA5D3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88C07-687A-1E46-AC58-18E1302456A5}" type="datetimeFigureOut">
              <a:rPr lang="it-IT" smtClean="0"/>
              <a:t>02/10/2020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FCEFBD20-9BDF-7347-BB2D-B005CDA37C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6DBFC22-1091-C548-BA56-6A02CC500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C029A-C082-F642-A0ED-258C167F26F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5850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if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AB2FAF3C-F36A-4612-B00B-E737FEB1E0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xmlns="" id="{23420AEB-7D6F-4338-9CD8-7B96376170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xmlns="" id="{9551E9D5-67C0-42B0-9796-909C1B9DF7E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7">
              <a:extLst>
                <a:ext uri="{FF2B5EF4-FFF2-40B4-BE49-F238E27FC236}">
                  <a16:creationId xmlns:a16="http://schemas.microsoft.com/office/drawing/2014/main" xmlns="" id="{9CB4C9E0-236E-426D-88FB-50ACF81BC9B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8">
              <a:extLst>
                <a:ext uri="{FF2B5EF4-FFF2-40B4-BE49-F238E27FC236}">
                  <a16:creationId xmlns:a16="http://schemas.microsoft.com/office/drawing/2014/main" xmlns="" id="{1A11A9AC-1E25-429F-A3A8-67DED3DF45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9">
              <a:extLst>
                <a:ext uri="{FF2B5EF4-FFF2-40B4-BE49-F238E27FC236}">
                  <a16:creationId xmlns:a16="http://schemas.microsoft.com/office/drawing/2014/main" xmlns="" id="{66E126C4-E1AC-4DDC-87CB-5D8B4605C8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0">
              <a:extLst>
                <a:ext uri="{FF2B5EF4-FFF2-40B4-BE49-F238E27FC236}">
                  <a16:creationId xmlns:a16="http://schemas.microsoft.com/office/drawing/2014/main" xmlns="" id="{B1DE6C75-DCE1-4942-8E8D-ECA1D1773CD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1">
              <a:extLst>
                <a:ext uri="{FF2B5EF4-FFF2-40B4-BE49-F238E27FC236}">
                  <a16:creationId xmlns:a16="http://schemas.microsoft.com/office/drawing/2014/main" xmlns="" id="{F5459AD3-234D-4C3B-BD9C-92B3377BDBE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xmlns="" id="{5593DA70-95B1-425C-BF35-F923099D6F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3">
              <a:extLst>
                <a:ext uri="{FF2B5EF4-FFF2-40B4-BE49-F238E27FC236}">
                  <a16:creationId xmlns:a16="http://schemas.microsoft.com/office/drawing/2014/main" xmlns="" id="{0514C5B5-A5F4-4421-879B-17D39CA644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4">
              <a:extLst>
                <a:ext uri="{FF2B5EF4-FFF2-40B4-BE49-F238E27FC236}">
                  <a16:creationId xmlns:a16="http://schemas.microsoft.com/office/drawing/2014/main" xmlns="" id="{E165685F-E0CE-4CA0-9ECE-F8AE4F3D5EF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xmlns="" id="{C556BC16-0C87-4FD9-A109-F5AB2056C5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6">
              <a:extLst>
                <a:ext uri="{FF2B5EF4-FFF2-40B4-BE49-F238E27FC236}">
                  <a16:creationId xmlns:a16="http://schemas.microsoft.com/office/drawing/2014/main" xmlns="" id="{DD9A975C-A4CA-4A81-8CA9-BF5A2995F0C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7">
              <a:extLst>
                <a:ext uri="{FF2B5EF4-FFF2-40B4-BE49-F238E27FC236}">
                  <a16:creationId xmlns:a16="http://schemas.microsoft.com/office/drawing/2014/main" xmlns="" id="{5B9767C7-72DF-4C7F-8A04-C8D67B71561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8">
              <a:extLst>
                <a:ext uri="{FF2B5EF4-FFF2-40B4-BE49-F238E27FC236}">
                  <a16:creationId xmlns:a16="http://schemas.microsoft.com/office/drawing/2014/main" xmlns="" id="{693F6BB9-0055-42AC-8866-E65D927550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9">
              <a:extLst>
                <a:ext uri="{FF2B5EF4-FFF2-40B4-BE49-F238E27FC236}">
                  <a16:creationId xmlns:a16="http://schemas.microsoft.com/office/drawing/2014/main" xmlns="" id="{BA9A3435-1B30-4618-BB50-E0369BD075C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0">
              <a:extLst>
                <a:ext uri="{FF2B5EF4-FFF2-40B4-BE49-F238E27FC236}">
                  <a16:creationId xmlns:a16="http://schemas.microsoft.com/office/drawing/2014/main" xmlns="" id="{2D60252F-2011-4924-81EC-B25F50634C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21">
              <a:extLst>
                <a:ext uri="{FF2B5EF4-FFF2-40B4-BE49-F238E27FC236}">
                  <a16:creationId xmlns:a16="http://schemas.microsoft.com/office/drawing/2014/main" xmlns="" id="{850B7881-58E3-4C9F-9ADB-04F92D4C4D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22">
              <a:extLst>
                <a:ext uri="{FF2B5EF4-FFF2-40B4-BE49-F238E27FC236}">
                  <a16:creationId xmlns:a16="http://schemas.microsoft.com/office/drawing/2014/main" xmlns="" id="{FA90BB2F-2D4A-40BD-90CE-5CF30EC8D4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23">
              <a:extLst>
                <a:ext uri="{FF2B5EF4-FFF2-40B4-BE49-F238E27FC236}">
                  <a16:creationId xmlns:a16="http://schemas.microsoft.com/office/drawing/2014/main" xmlns="" id="{4DA0AE8C-7215-4A64-B19F-3F0F3E6A6B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1" name="Isosceles Triangle 39">
            <a:extLst>
              <a:ext uri="{FF2B5EF4-FFF2-40B4-BE49-F238E27FC236}">
                <a16:creationId xmlns:a16="http://schemas.microsoft.com/office/drawing/2014/main" xmlns="" id="{D8DAE7B8-0656-422E-9515-E10952688A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5892384" y="4386808"/>
            <a:ext cx="407233" cy="351063"/>
          </a:xfrm>
          <a:prstGeom prst="triangle">
            <a:avLst/>
          </a:prstGeom>
          <a:solidFill>
            <a:srgbClr val="FFC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9A13DFA-01E1-1C4A-B1D0-580AA737A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8256" y="4617720"/>
            <a:ext cx="8083296" cy="941832"/>
          </a:xfrm>
        </p:spPr>
        <p:txBody>
          <a:bodyPr>
            <a:normAutofit/>
          </a:bodyPr>
          <a:lstStyle/>
          <a:p>
            <a:r>
              <a:rPr lang="it-IT" sz="4400" dirty="0"/>
              <a:t>LE CINQUE NOTE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C2503596-0EB0-9B49-BD44-3ABA904433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48256" y="5755870"/>
            <a:ext cx="8083296" cy="552244"/>
          </a:xfrm>
        </p:spPr>
        <p:txBody>
          <a:bodyPr>
            <a:norm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IL METODO DI AZIONE CATTOLICA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A363DA99-BE95-4C06-82AA-917ED6556B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2847" y="954593"/>
            <a:ext cx="6086306" cy="3432215"/>
          </a:xfrm>
          <a:prstGeom prst="rect">
            <a:avLst/>
          </a:prstGeom>
          <a:solidFill>
            <a:schemeClr val="bg1"/>
          </a:solidFill>
          <a:ln w="19050">
            <a:solidFill>
              <a:srgbClr val="FFCA77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F5F62ECD-F479-734C-95A8-F2F7BAE5A6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23838"/>
          <a:stretch/>
        </p:blipFill>
        <p:spPr>
          <a:xfrm>
            <a:off x="2818874" y="1060960"/>
            <a:ext cx="6648891" cy="3099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36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9AE625D-25A4-DC4A-ADAF-EAC790D87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it-IT" sz="3700" b="1" dirty="0"/>
              <a:t>QUINTA NOTA</a:t>
            </a:r>
            <a:r>
              <a:rPr lang="it-IT" sz="3700" dirty="0"/>
              <a:t/>
            </a:r>
            <a:br>
              <a:rPr lang="it-IT" sz="3700" dirty="0"/>
            </a:br>
            <a:r>
              <a:rPr lang="it-IT" sz="3700" dirty="0">
                <a:latin typeface="Algerian" pitchFamily="82" charset="77"/>
              </a:rPr>
              <a:t>nel mondo non del mondo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81E4047-79B6-FC49-9607-B76F2DD74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La popolarità si esprime nell’incontrarsi là dove la gente</a:t>
            </a:r>
          </a:p>
          <a:p>
            <a:pPr marL="0" indent="0">
              <a:buNone/>
            </a:pPr>
            <a:r>
              <a:rPr lang="it-IT" sz="2400" dirty="0"/>
              <a:t>vive, nei luoghi di tutti e aperti a tutti; sta nel fare dei tempi</a:t>
            </a:r>
          </a:p>
          <a:p>
            <a:pPr marL="0" indent="0">
              <a:buNone/>
            </a:pPr>
            <a:r>
              <a:rPr lang="it-IT" sz="2400" dirty="0"/>
              <a:t>della vita personale (nascita, crescita, scelte fondamentali,</a:t>
            </a:r>
          </a:p>
          <a:p>
            <a:pPr marL="0" indent="0">
              <a:buNone/>
            </a:pPr>
            <a:r>
              <a:rPr lang="it-IT" sz="2400" dirty="0"/>
              <a:t>sofferenza…) e comunitaria (religiosa e civile) i tempi della</a:t>
            </a:r>
          </a:p>
          <a:p>
            <a:pPr marL="0" indent="0">
              <a:buNone/>
            </a:pPr>
            <a:r>
              <a:rPr lang="it-IT" sz="2400" dirty="0"/>
              <a:t>proposta associativa.</a:t>
            </a:r>
          </a:p>
          <a:p>
            <a:pPr marL="0" indent="0">
              <a:buNone/>
            </a:pPr>
            <a:endParaRPr lang="it-IT" sz="2000" dirty="0"/>
          </a:p>
        </p:txBody>
      </p:sp>
      <p:pic>
        <p:nvPicPr>
          <p:cNvPr id="4" name="Immagine 3" descr="Immagine che contiene persona, tenendo, taglio, uniforme&#10;&#10;Descrizione generata automaticamente">
            <a:extLst>
              <a:ext uri="{FF2B5EF4-FFF2-40B4-BE49-F238E27FC236}">
                <a16:creationId xmlns:a16="http://schemas.microsoft.com/office/drawing/2014/main" xmlns="" id="{6BF328A4-902B-3B42-BFD9-9D97DAEB1E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04" r="4707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A7F400EE-A8A5-48AF-B4D6-291B52C6F0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D2A6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4777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D3E17859-C5F0-476F-A082-A4CB8841DB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4375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43CB4AF-6DA2-544C-AA93-AFB84B68A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>
            <a:normAutofit/>
          </a:bodyPr>
          <a:lstStyle/>
          <a:p>
            <a:r>
              <a:rPr lang="it-IT" b="1"/>
              <a:t>QUINTA NOTA</a:t>
            </a:r>
            <a:r>
              <a:rPr lang="it-IT" b="1" dirty="0"/>
              <a:t/>
            </a:r>
            <a:br>
              <a:rPr lang="it-IT" b="1" dirty="0"/>
            </a:br>
            <a:r>
              <a:rPr lang="it-IT" dirty="0">
                <a:latin typeface="Algerian" pitchFamily="82" charset="77"/>
              </a:rPr>
              <a:t>nel mondo non del mondo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F8340E7-2081-3F47-BD18-50684928B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/>
              <a:t>La popolarità si realizza anche in proposte formative che</a:t>
            </a:r>
          </a:p>
          <a:p>
            <a:pPr marL="0" indent="0">
              <a:buNone/>
            </a:pPr>
            <a:r>
              <a:rPr lang="it-IT" sz="1800"/>
              <a:t>spingano le persone ad uscire dalla sicurezza del proprio</a:t>
            </a:r>
          </a:p>
          <a:p>
            <a:pPr marL="0" indent="0">
              <a:buNone/>
            </a:pPr>
            <a:r>
              <a:rPr lang="it-IT" sz="1800"/>
              <a:t>gruppo e della propria parrocchia per vivere la fede negli</a:t>
            </a:r>
          </a:p>
          <a:p>
            <a:pPr marL="0" indent="0">
              <a:buNone/>
            </a:pPr>
            <a:r>
              <a:rPr lang="it-IT" sz="1800"/>
              <a:t>ambienti di vita, traducendo la Parola di Dio, ascoltata,</a:t>
            </a:r>
          </a:p>
          <a:p>
            <a:pPr marL="0" indent="0">
              <a:buNone/>
            </a:pPr>
            <a:r>
              <a:rPr lang="it-IT" sz="1800"/>
              <a:t>meditata e pregata nell’associazione e nella comunità,</a:t>
            </a:r>
          </a:p>
          <a:p>
            <a:pPr marL="0" indent="0">
              <a:buNone/>
            </a:pPr>
            <a:r>
              <a:rPr lang="it-IT" sz="1800"/>
              <a:t>nelle parole dei luoghi di studio, di lavoro, di sport e</a:t>
            </a:r>
          </a:p>
          <a:p>
            <a:pPr marL="0" indent="0">
              <a:buNone/>
            </a:pPr>
            <a:r>
              <a:rPr lang="it-IT" sz="1800"/>
              <a:t>divertimento, nei luoghi della malattia e della festa dove</a:t>
            </a:r>
          </a:p>
          <a:p>
            <a:pPr marL="0" indent="0">
              <a:buNone/>
            </a:pPr>
            <a:r>
              <a:rPr lang="it-IT" sz="1800"/>
              <a:t>ogni giorno, da laici, viviamo e incontriamo le persone.</a:t>
            </a:r>
          </a:p>
          <a:p>
            <a:pPr marL="0" indent="0">
              <a:buNone/>
            </a:pPr>
            <a:endParaRPr lang="it-IT" sz="180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B16F59BF-F0C3-4E4C-869D-3C3189DAA3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06" r="27445" b="-1"/>
          <a:stretch/>
        </p:blipFill>
        <p:spPr>
          <a:xfrm>
            <a:off x="6848918" y="1771078"/>
            <a:ext cx="4504881" cy="4504881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12" name="Arc 11">
            <a:extLst>
              <a:ext uri="{FF2B5EF4-FFF2-40B4-BE49-F238E27FC236}">
                <a16:creationId xmlns:a16="http://schemas.microsoft.com/office/drawing/2014/main" xmlns="" id="{70BEB1E7-2F88-40BC-B73D-42E5B6F80B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1189197" flipV="1">
            <a:off x="6980527" y="1929807"/>
            <a:ext cx="4556632" cy="455663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A7B99495-F43F-4D80-A44F-2CB4764EB9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00988" y="1969050"/>
            <a:ext cx="666675" cy="64859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524973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E3BC0C31-69A7-4200-9AFE-927230E1E0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30410"/>
            <a:ext cx="7005134" cy="4827590"/>
          </a:xfrm>
          <a:custGeom>
            <a:avLst/>
            <a:gdLst>
              <a:gd name="connsiteX0" fmla="*/ 1974535 w 7005134"/>
              <a:gd name="connsiteY0" fmla="*/ 0 h 4827590"/>
              <a:gd name="connsiteX1" fmla="*/ 7003848 w 7005134"/>
              <a:gd name="connsiteY1" fmla="*/ 4776721 h 4827590"/>
              <a:gd name="connsiteX2" fmla="*/ 7005134 w 7005134"/>
              <a:gd name="connsiteY2" fmla="*/ 4827590 h 4827590"/>
              <a:gd name="connsiteX3" fmla="*/ 0 w 7005134"/>
              <a:gd name="connsiteY3" fmla="*/ 4827590 h 4827590"/>
              <a:gd name="connsiteX4" fmla="*/ 0 w 7005134"/>
              <a:gd name="connsiteY4" fmla="*/ 402231 h 4827590"/>
              <a:gd name="connsiteX5" fmla="*/ 14349 w 7005134"/>
              <a:gd name="connsiteY5" fmla="*/ 395744 h 4827590"/>
              <a:gd name="connsiteX6" fmla="*/ 1974535 w 7005134"/>
              <a:gd name="connsiteY6" fmla="*/ 0 h 4827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05134" h="4827590">
                <a:moveTo>
                  <a:pt x="1974535" y="0"/>
                </a:moveTo>
                <a:cubicBezTo>
                  <a:pt x="4668853" y="0"/>
                  <a:pt x="6868971" y="2115921"/>
                  <a:pt x="7003848" y="4776721"/>
                </a:cubicBezTo>
                <a:lnTo>
                  <a:pt x="7005134" y="4827590"/>
                </a:lnTo>
                <a:lnTo>
                  <a:pt x="0" y="4827590"/>
                </a:lnTo>
                <a:lnTo>
                  <a:pt x="0" y="402231"/>
                </a:lnTo>
                <a:lnTo>
                  <a:pt x="14349" y="395744"/>
                </a:lnTo>
                <a:cubicBezTo>
                  <a:pt x="616832" y="140915"/>
                  <a:pt x="1279227" y="0"/>
                  <a:pt x="1974535" y="0"/>
                </a:cubicBezTo>
                <a:close/>
              </a:path>
            </a:pathLst>
          </a:custGeom>
          <a:solidFill>
            <a:schemeClr val="accent4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F1A356E-C9CA-8544-8FB0-EDD114FB7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4894262"/>
            <a:ext cx="10307952" cy="1325563"/>
          </a:xfrm>
        </p:spPr>
        <p:txBody>
          <a:bodyPr>
            <a:normAutofit/>
          </a:bodyPr>
          <a:lstStyle/>
          <a:p>
            <a:r>
              <a:rPr lang="it-IT" b="1" dirty="0">
                <a:latin typeface="Algerian" pitchFamily="82" charset="77"/>
              </a:rPr>
              <a:t>La figura dell’assistente</a:t>
            </a:r>
            <a:endParaRPr lang="it-IT" b="1">
              <a:latin typeface="Algerian" pitchFamily="82" charset="77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53721E7-DB99-134B-9E4E-76790C7C0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1288" y="701019"/>
            <a:ext cx="6484094" cy="3382247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it-IT" sz="3600" dirty="0"/>
              <a:t>La presenza dell’assistente che esprime il particolare legame dell’associazione con la Chiesa, si costruisce nelle relazioni quotidiane e nella condivisione della responsabilità educativa, ma non sostituisce il prezioso ruolo dell’educatore laico</a:t>
            </a:r>
          </a:p>
          <a:p>
            <a:pPr marL="0" indent="0">
              <a:buNone/>
            </a:pPr>
            <a:endParaRPr lang="it-IT" sz="20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45B5AFC7-2F07-4F7B-9151-E45D7548D8F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272540" y="4450080"/>
            <a:ext cx="1234440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 descr="Immagine che contiene disegnando&#10;&#10;Descrizione generata automaticamente">
            <a:extLst>
              <a:ext uri="{FF2B5EF4-FFF2-40B4-BE49-F238E27FC236}">
                <a16:creationId xmlns:a16="http://schemas.microsoft.com/office/drawing/2014/main" xmlns="" id="{E436DE92-5E4A-D24A-8BE8-4884A29E7A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"/>
          <a:stretch/>
        </p:blipFill>
        <p:spPr>
          <a:xfrm>
            <a:off x="8134348" y="1005839"/>
            <a:ext cx="3444236" cy="3444236"/>
          </a:xfrm>
          <a:custGeom>
            <a:avLst/>
            <a:gdLst/>
            <a:ahLst/>
            <a:cxnLst/>
            <a:rect l="l" t="t" r="r" b="b"/>
            <a:pathLst>
              <a:path w="3444236" h="3444236">
                <a:moveTo>
                  <a:pt x="1722118" y="0"/>
                </a:moveTo>
                <a:cubicBezTo>
                  <a:pt x="2673218" y="0"/>
                  <a:pt x="3444236" y="771018"/>
                  <a:pt x="3444236" y="1722118"/>
                </a:cubicBezTo>
                <a:cubicBezTo>
                  <a:pt x="3444236" y="2673218"/>
                  <a:pt x="2673218" y="3444236"/>
                  <a:pt x="1722118" y="3444236"/>
                </a:cubicBezTo>
                <a:cubicBezTo>
                  <a:pt x="771018" y="3444236"/>
                  <a:pt x="0" y="2673218"/>
                  <a:pt x="0" y="1722118"/>
                </a:cubicBezTo>
                <a:cubicBezTo>
                  <a:pt x="0" y="771018"/>
                  <a:pt x="771018" y="0"/>
                  <a:pt x="1722118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94883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6596914E-BBE2-764E-ACCE-79D9B42EC4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143" b="11587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xmlns="" id="{3CD9DF72-87A3-404E-A828-84CBF11A8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2A85A64-9204-174B-BEA1-DD726D645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012927"/>
            <a:ext cx="4204137" cy="2243777"/>
          </a:xfrm>
        </p:spPr>
        <p:txBody>
          <a:bodyPr>
            <a:normAutofit/>
          </a:bodyPr>
          <a:lstStyle/>
          <a:p>
            <a:pPr algn="ctr"/>
            <a:r>
              <a:rPr lang="it-IT" sz="3600" dirty="0">
                <a:solidFill>
                  <a:srgbClr val="FF0000"/>
                </a:solidFill>
              </a:rPr>
              <a:t>Le cinque note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20E3A342-4D61-4E3F-AF90-1AB42AEB96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78400D4-DBC0-7B45-86C9-CC5AE5B1A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1833515"/>
            <a:ext cx="6277620" cy="420389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b="1" dirty="0"/>
              <a:t>Una proposta formativa è di AC se il suo stile è verificabile su queste cinque note che abbiamo elaborato alla luce della nostra esperienza e del Progetto Formativo. Ad esso ogni socio ed educatore deve rivolgersi per un quadro ed una proposta completa</a:t>
            </a:r>
            <a:r>
              <a:rPr lang="it-IT" dirty="0"/>
              <a:t>.</a:t>
            </a:r>
          </a:p>
          <a:p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4096579272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D3E17859-C5F0-476F-A082-A4CB8841DB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4375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B60BE8B-0AAD-3342-B0B8-071A0EF32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</p:spPr>
        <p:txBody>
          <a:bodyPr>
            <a:normAutofit/>
          </a:bodyPr>
          <a:lstStyle/>
          <a:p>
            <a:r>
              <a:rPr lang="it-IT" b="1" dirty="0"/>
              <a:t>PRIMA NOTA</a:t>
            </a:r>
            <a:r>
              <a:rPr lang="it-IT" dirty="0"/>
              <a:t/>
            </a:r>
            <a:br>
              <a:rPr lang="it-IT" dirty="0"/>
            </a:br>
            <a:r>
              <a:rPr lang="it-IT" dirty="0">
                <a:latin typeface="Algerian" panose="020F0502020204030204" pitchFamily="34" charset="0"/>
                <a:cs typeface="Algerian" panose="020F0502020204030204" pitchFamily="34" charset="0"/>
              </a:rPr>
              <a:t>laici formati a immagine di Gesù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DBA9F32-22AE-184C-830F-4EB0ACB93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537960" cy="4339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dirty="0"/>
              <a:t>Le nostre proposte formative ruotano attorno alla laicità e</a:t>
            </a:r>
          </a:p>
          <a:p>
            <a:pPr marL="0" indent="0">
              <a:buNone/>
            </a:pPr>
            <a:r>
              <a:rPr lang="it-IT" sz="2000" dirty="0"/>
              <a:t>hanno un obiettivo preciso: dare al cristiano laico la forma</a:t>
            </a:r>
          </a:p>
          <a:p>
            <a:pPr marL="0" indent="0">
              <a:buNone/>
            </a:pPr>
            <a:r>
              <a:rPr lang="it-IT" sz="2000" dirty="0"/>
              <a:t>di Cristo. Per un ragazzo Gesù è persona da scoprire e da</a:t>
            </a:r>
          </a:p>
          <a:p>
            <a:pPr marL="0" indent="0">
              <a:buNone/>
            </a:pPr>
            <a:r>
              <a:rPr lang="it-IT" sz="2000" dirty="0"/>
              <a:t>conoscere; per un giovane è un progetto di vita da scegliere;</a:t>
            </a:r>
          </a:p>
          <a:p>
            <a:pPr marL="0" indent="0">
              <a:buNone/>
            </a:pPr>
            <a:r>
              <a:rPr lang="it-IT" sz="2000" dirty="0"/>
              <a:t>per un adulto è la scelta di una relazione fondamentale da</a:t>
            </a:r>
          </a:p>
          <a:p>
            <a:pPr marL="0" indent="0">
              <a:buNone/>
            </a:pPr>
            <a:r>
              <a:rPr lang="it-IT" sz="2000" dirty="0"/>
              <a:t>vivere e testimoniare dentro la propria esperienza matura.</a:t>
            </a:r>
          </a:p>
          <a:p>
            <a:pPr marL="0" indent="0">
              <a:buNone/>
            </a:pPr>
            <a:r>
              <a:rPr lang="it-IT" sz="2000" dirty="0"/>
              <a:t>L’incontro con Cristo avviene dentro la storia e la vita laicale delle persone; l’AC si riconosce in modo particolare nei 30</a:t>
            </a:r>
          </a:p>
          <a:p>
            <a:pPr marL="0" indent="0">
              <a:buNone/>
            </a:pPr>
            <a:r>
              <a:rPr lang="it-IT" sz="2000" dirty="0"/>
              <a:t>anni “nascosti” che Gesù passa a Nazareth sottolineando</a:t>
            </a:r>
          </a:p>
          <a:p>
            <a:pPr marL="0" indent="0">
              <a:buNone/>
            </a:pPr>
            <a:r>
              <a:rPr lang="it-IT" sz="2000" dirty="0"/>
              <a:t>fortemente la scelta dell’incarnazione</a:t>
            </a:r>
          </a:p>
          <a:p>
            <a:endParaRPr lang="it-IT" sz="20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15965E6F-D7EE-E442-9149-26B6B7B984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-2"/>
          <a:stretch/>
        </p:blipFill>
        <p:spPr>
          <a:xfrm>
            <a:off x="7610168" y="2617640"/>
            <a:ext cx="3743631" cy="3075237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11" name="Arc 10">
            <a:extLst>
              <a:ext uri="{FF2B5EF4-FFF2-40B4-BE49-F238E27FC236}">
                <a16:creationId xmlns:a16="http://schemas.microsoft.com/office/drawing/2014/main" xmlns="" id="{70BEB1E7-2F88-40BC-B73D-42E5B6F80B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1189197" flipV="1">
            <a:off x="6980527" y="1929807"/>
            <a:ext cx="4556632" cy="455663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A7B99495-F43F-4D80-A44F-2CB4764EB9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00988" y="1969050"/>
            <a:ext cx="666675" cy="64859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550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F56F5174-31D9-4DBB-AAB7-A1FD7BDB13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AE113210-7872-481A-ADE6-3A05CCAF5E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26BDC34-0B4D-574D-AF05-3C6200B34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it-IT" sz="3100" b="1">
                <a:solidFill>
                  <a:srgbClr val="000000"/>
                </a:solidFill>
              </a:rPr>
              <a:t>SECONDA NOTA</a:t>
            </a:r>
            <a:r>
              <a:rPr lang="it-IT" sz="3100">
                <a:solidFill>
                  <a:srgbClr val="000000"/>
                </a:solidFill>
              </a:rPr>
              <a:t/>
            </a:r>
            <a:br>
              <a:rPr lang="it-IT" sz="3100">
                <a:solidFill>
                  <a:srgbClr val="000000"/>
                </a:solidFill>
              </a:rPr>
            </a:br>
            <a:r>
              <a:rPr lang="it-IT" sz="3100">
                <a:solidFill>
                  <a:srgbClr val="000000"/>
                </a:solidFill>
                <a:latin typeface="Algerian" pitchFamily="82" charset="77"/>
              </a:rPr>
              <a:t>esperti nella splendida avventura</a:t>
            </a:r>
          </a:p>
        </p:txBody>
      </p:sp>
      <p:sp>
        <p:nvSpPr>
          <p:cNvPr id="16" name="Freeform 62">
            <a:extLst>
              <a:ext uri="{FF2B5EF4-FFF2-40B4-BE49-F238E27FC236}">
                <a16:creationId xmlns:a16="http://schemas.microsoft.com/office/drawing/2014/main" xmlns="" id="{F9A95BEE-6BB1-4A28-A8E6-A34B2E42EF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A78F5233-0AA7-0C47-9F4C-5353CFA68A8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r="33582" b="1"/>
          <a:stretch/>
        </p:blipFill>
        <p:spPr>
          <a:xfrm>
            <a:off x="21" y="907231"/>
            <a:ext cx="4542482" cy="4490679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B3B623D4-07D1-3E44-8D48-D547FD14B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1600" b="1" dirty="0">
                <a:solidFill>
                  <a:srgbClr val="000000"/>
                </a:solidFill>
              </a:rPr>
              <a:t>Il costante incontro tra la fede e la vita dei laici è lo</a:t>
            </a:r>
          </a:p>
          <a:p>
            <a:pPr marL="0" indent="0">
              <a:buNone/>
            </a:pPr>
            <a:r>
              <a:rPr lang="it-IT" sz="1600" b="1" dirty="0">
                <a:solidFill>
                  <a:srgbClr val="000000"/>
                </a:solidFill>
              </a:rPr>
              <a:t>stile e il metodo di ogni proposta formativa di AC. In AC</a:t>
            </a:r>
          </a:p>
          <a:p>
            <a:pPr marL="0" indent="0">
              <a:buNone/>
            </a:pPr>
            <a:r>
              <a:rPr lang="it-IT" sz="1600" b="1" dirty="0">
                <a:solidFill>
                  <a:srgbClr val="000000"/>
                </a:solidFill>
              </a:rPr>
              <a:t>si parte dalla vita, dalle domande, dall’età e condizione</a:t>
            </a:r>
          </a:p>
          <a:p>
            <a:pPr marL="0" indent="0">
              <a:buNone/>
            </a:pPr>
            <a:r>
              <a:rPr lang="it-IT" sz="1600" b="1" dirty="0">
                <a:solidFill>
                  <a:srgbClr val="000000"/>
                </a:solidFill>
              </a:rPr>
              <a:t>di vita delle persone per farle incontrare con Cristo e per</a:t>
            </a:r>
          </a:p>
          <a:p>
            <a:pPr marL="0" indent="0">
              <a:buNone/>
            </a:pPr>
            <a:r>
              <a:rPr lang="it-IT" sz="1600" b="1" dirty="0">
                <a:solidFill>
                  <a:srgbClr val="000000"/>
                </a:solidFill>
              </a:rPr>
              <a:t>ritornare ancora alla vita. Ad ogni età, e anche quando si</a:t>
            </a:r>
          </a:p>
          <a:p>
            <a:pPr marL="0" indent="0">
              <a:buNone/>
            </a:pPr>
            <a:r>
              <a:rPr lang="it-IT" sz="1600" b="1" dirty="0">
                <a:solidFill>
                  <a:srgbClr val="000000"/>
                </a:solidFill>
              </a:rPr>
              <a:t>curano scuole di preghiera, lectio o momenti di spiritualità,</a:t>
            </a:r>
          </a:p>
          <a:p>
            <a:pPr marL="0" indent="0">
              <a:buNone/>
            </a:pPr>
            <a:r>
              <a:rPr lang="it-IT" sz="1600" b="1" dirty="0">
                <a:solidFill>
                  <a:srgbClr val="000000"/>
                </a:solidFill>
              </a:rPr>
              <a:t>il percorso contiene questi ingredienti: vita / proposta /</a:t>
            </a:r>
          </a:p>
          <a:p>
            <a:pPr marL="0" indent="0">
              <a:buNone/>
            </a:pPr>
            <a:r>
              <a:rPr lang="it-IT" sz="1600" b="1" dirty="0">
                <a:solidFill>
                  <a:srgbClr val="000000"/>
                </a:solidFill>
              </a:rPr>
              <a:t>ritorno alla vita.</a:t>
            </a:r>
          </a:p>
          <a:p>
            <a:endParaRPr lang="it-IT" sz="1600" dirty="0">
              <a:solidFill>
                <a:srgbClr val="000000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DA37DE5F-0840-C645-A49A-0DC34BE161B9}"/>
              </a:ext>
            </a:extLst>
          </p:cNvPr>
          <p:cNvSpPr txBox="1"/>
          <p:nvPr/>
        </p:nvSpPr>
        <p:spPr>
          <a:xfrm flipH="1">
            <a:off x="12191977" y="324464"/>
            <a:ext cx="45719" cy="6253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65741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B05E4F47-B148-49E0-B472-BBF1493155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xmlns="" id="{7A2CE8EB-F719-4F84-9E91-F538438CAC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D711CFE-179B-8B4B-819D-D174F0EB1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340" y="802955"/>
            <a:ext cx="4766330" cy="1454051"/>
          </a:xfrm>
        </p:spPr>
        <p:txBody>
          <a:bodyPr>
            <a:normAutofit/>
          </a:bodyPr>
          <a:lstStyle/>
          <a:p>
            <a:r>
              <a:rPr lang="it-IT" sz="3100" b="1" dirty="0">
                <a:solidFill>
                  <a:srgbClr val="000000"/>
                </a:solidFill>
              </a:rPr>
              <a:t>TERZA NOTA</a:t>
            </a:r>
            <a:r>
              <a:rPr lang="it-IT" sz="3100" dirty="0">
                <a:solidFill>
                  <a:srgbClr val="000000"/>
                </a:solidFill>
              </a:rPr>
              <a:t/>
            </a:r>
            <a:br>
              <a:rPr lang="it-IT" sz="3100" dirty="0">
                <a:solidFill>
                  <a:srgbClr val="000000"/>
                </a:solidFill>
              </a:rPr>
            </a:br>
            <a:r>
              <a:rPr lang="it-IT" sz="3100" dirty="0">
                <a:solidFill>
                  <a:srgbClr val="FF0000"/>
                </a:solidFill>
                <a:latin typeface="Algerian" pitchFamily="82" charset="77"/>
              </a:rPr>
              <a:t>laici accompagnatori di laici</a:t>
            </a:r>
            <a:endParaRPr lang="it-IT" sz="31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EF6B75A-B18D-904C-A59C-C05A43445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3"/>
            <a:ext cx="4765949" cy="4176826"/>
          </a:xfrm>
        </p:spPr>
        <p:txBody>
          <a:bodyPr anchor="t">
            <a:normAutofit fontScale="47500" lnSpcReduction="20000"/>
          </a:bodyPr>
          <a:lstStyle/>
          <a:p>
            <a:pPr marL="0" indent="0">
              <a:buNone/>
            </a:pPr>
            <a:r>
              <a:rPr lang="it-IT" sz="1300" dirty="0" err="1">
                <a:solidFill>
                  <a:srgbClr val="000000"/>
                </a:solidFill>
              </a:rPr>
              <a:t>iii</a:t>
            </a:r>
            <a:r>
              <a:rPr lang="it-IT" sz="6300" b="1" dirty="0" err="1">
                <a:solidFill>
                  <a:srgbClr val="000000"/>
                </a:solidFill>
              </a:rPr>
              <a:t>I</a:t>
            </a:r>
            <a:r>
              <a:rPr lang="it-IT" sz="6300" b="1" dirty="0">
                <a:solidFill>
                  <a:srgbClr val="000000"/>
                </a:solidFill>
              </a:rPr>
              <a:t> laici di AC scelgono di formarsi dentro un’associazione consapevoli che crescere insieme è una scelta di stile particolare. La vita associativa è già di per  sé esperienza formativa: confrontarsi, prendersi cura, fare i conti con altre persone vicine ma diverse è un’occasione formidabile di crescita ad ogni età.</a:t>
            </a:r>
          </a:p>
          <a:p>
            <a:pPr marL="0" indent="0">
              <a:buNone/>
            </a:pPr>
            <a:endParaRPr lang="it-IT" sz="1300" dirty="0">
              <a:solidFill>
                <a:srgbClr val="000000"/>
              </a:solidFill>
            </a:endParaRPr>
          </a:p>
        </p:txBody>
      </p:sp>
      <p:sp>
        <p:nvSpPr>
          <p:cNvPr id="26" name="Freeform 50">
            <a:extLst>
              <a:ext uri="{FF2B5EF4-FFF2-40B4-BE49-F238E27FC236}">
                <a16:creationId xmlns:a16="http://schemas.microsoft.com/office/drawing/2014/main" xmlns="" id="{684BF3E1-C321-4F38-85CF-FEBBEEC15E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6104718F-F6EF-1944-BCE0-1BFE1D5A6A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8392" y="2482109"/>
            <a:ext cx="4142232" cy="2817326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8394E885-ED01-4945-BA79-056A4E3B7E15}"/>
              </a:ext>
            </a:extLst>
          </p:cNvPr>
          <p:cNvSpPr txBox="1"/>
          <p:nvPr/>
        </p:nvSpPr>
        <p:spPr>
          <a:xfrm>
            <a:off x="6286500" y="876300"/>
            <a:ext cx="184731" cy="369332"/>
          </a:xfrm>
          <a:prstGeom prst="rect">
            <a:avLst/>
          </a:prstGeom>
          <a:gradFill>
            <a:gsLst>
              <a:gs pos="45000">
                <a:schemeClr val="accent1">
                  <a:lumMod val="5000"/>
                  <a:lumOff val="95000"/>
                  <a:alpha val="94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</a:gradFill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 useBgFill="1">
        <p:nvSpPr>
          <p:cNvPr id="7" name="CasellaDiTesto 6">
            <a:extLst>
              <a:ext uri="{FF2B5EF4-FFF2-40B4-BE49-F238E27FC236}">
                <a16:creationId xmlns:a16="http://schemas.microsoft.com/office/drawing/2014/main" xmlns="" id="{80627980-6CCD-024F-88AA-130F08CF4240}"/>
              </a:ext>
            </a:extLst>
          </p:cNvPr>
          <p:cNvSpPr txBox="1"/>
          <p:nvPr/>
        </p:nvSpPr>
        <p:spPr>
          <a:xfrm>
            <a:off x="6248400" y="-1638300"/>
            <a:ext cx="184731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8320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B05E4F47-B148-49E0-B472-BBF1493155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A2CE8EB-F719-4F84-9E91-F538438CAC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71262E6-2995-B049-88A8-27C9A4B7A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340" y="802955"/>
            <a:ext cx="4766330" cy="1454051"/>
          </a:xfrm>
        </p:spPr>
        <p:txBody>
          <a:bodyPr>
            <a:normAutofit/>
          </a:bodyPr>
          <a:lstStyle/>
          <a:p>
            <a:r>
              <a:rPr lang="it-IT" sz="3100" b="1">
                <a:solidFill>
                  <a:srgbClr val="000000"/>
                </a:solidFill>
              </a:rPr>
              <a:t>TERZA NOTA</a:t>
            </a:r>
            <a:r>
              <a:rPr lang="it-IT" sz="3100">
                <a:solidFill>
                  <a:srgbClr val="000000"/>
                </a:solidFill>
              </a:rPr>
              <a:t/>
            </a:r>
            <a:br>
              <a:rPr lang="it-IT" sz="3100">
                <a:solidFill>
                  <a:srgbClr val="000000"/>
                </a:solidFill>
              </a:rPr>
            </a:br>
            <a:r>
              <a:rPr lang="it-IT" sz="3100">
                <a:solidFill>
                  <a:srgbClr val="000000"/>
                </a:solidFill>
                <a:latin typeface="Algerian" pitchFamily="82" charset="77"/>
              </a:rPr>
              <a:t>LAICI ACCOMPAGNATORI DI LAICI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94588EB-FB36-7E4A-9B54-8313B8BAB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2"/>
            <a:ext cx="5291328" cy="4093417"/>
          </a:xfrm>
        </p:spPr>
        <p:txBody>
          <a:bodyPr anchor="t">
            <a:normAutofit lnSpcReduction="10000"/>
          </a:bodyPr>
          <a:lstStyle/>
          <a:p>
            <a:pPr marL="0" indent="0" algn="ctr">
              <a:buNone/>
            </a:pPr>
            <a:r>
              <a:rPr lang="it-IT" sz="2000" b="1" dirty="0">
                <a:solidFill>
                  <a:srgbClr val="000000"/>
                </a:solidFill>
              </a:rPr>
              <a:t>la responsabilità delle proposte è dei</a:t>
            </a:r>
          </a:p>
          <a:p>
            <a:pPr marL="0" indent="0" algn="ctr">
              <a:buNone/>
            </a:pPr>
            <a:r>
              <a:rPr lang="it-IT" sz="2000" b="1" dirty="0">
                <a:solidFill>
                  <a:srgbClr val="000000"/>
                </a:solidFill>
              </a:rPr>
              <a:t>laici.</a:t>
            </a:r>
          </a:p>
          <a:p>
            <a:pPr marL="0" indent="0" algn="ctr">
              <a:buNone/>
            </a:pPr>
            <a:r>
              <a:rPr lang="it-IT" sz="2000" b="1" dirty="0">
                <a:solidFill>
                  <a:srgbClr val="000000"/>
                </a:solidFill>
              </a:rPr>
              <a:t>L’educatore laico che sceglie di accompagnare </a:t>
            </a:r>
          </a:p>
          <a:p>
            <a:pPr marL="0" indent="0" algn="ctr">
              <a:buNone/>
            </a:pPr>
            <a:r>
              <a:rPr lang="it-IT" sz="2000" b="1" dirty="0">
                <a:solidFill>
                  <a:srgbClr val="000000"/>
                </a:solidFill>
              </a:rPr>
              <a:t>altri laici</a:t>
            </a:r>
          </a:p>
          <a:p>
            <a:pPr marL="0" indent="0" algn="ctr">
              <a:buNone/>
            </a:pPr>
            <a:r>
              <a:rPr lang="it-IT" sz="2000" b="1" dirty="0">
                <a:solidFill>
                  <a:srgbClr val="000000"/>
                </a:solidFill>
              </a:rPr>
              <a:t>cerca con loro un rapporto personale che aiuti a </a:t>
            </a:r>
          </a:p>
          <a:p>
            <a:pPr marL="0" indent="0" algn="ctr">
              <a:buNone/>
            </a:pPr>
            <a:r>
              <a:rPr lang="it-IT" sz="2000" b="1" dirty="0">
                <a:solidFill>
                  <a:srgbClr val="000000"/>
                </a:solidFill>
              </a:rPr>
              <a:t>crescere</a:t>
            </a:r>
          </a:p>
          <a:p>
            <a:pPr marL="0" indent="0" algn="ctr">
              <a:buNone/>
            </a:pPr>
            <a:r>
              <a:rPr lang="it-IT" sz="2000" b="1" dirty="0">
                <a:solidFill>
                  <a:srgbClr val="000000"/>
                </a:solidFill>
              </a:rPr>
              <a:t>ogni persona e maturi la capacità di </a:t>
            </a:r>
          </a:p>
          <a:p>
            <a:pPr marL="0" indent="0" algn="ctr">
              <a:buNone/>
            </a:pPr>
            <a:r>
              <a:rPr lang="it-IT" sz="2000" b="1" dirty="0">
                <a:solidFill>
                  <a:srgbClr val="000000"/>
                </a:solidFill>
              </a:rPr>
              <a:t>autoformazione</a:t>
            </a:r>
          </a:p>
          <a:p>
            <a:pPr marL="0" indent="0" algn="ctr">
              <a:buNone/>
            </a:pPr>
            <a:r>
              <a:rPr lang="it-IT" sz="2000" b="1" dirty="0">
                <a:solidFill>
                  <a:srgbClr val="000000"/>
                </a:solidFill>
              </a:rPr>
              <a:t>nella consapevolezza che il cammino formativo è</a:t>
            </a:r>
          </a:p>
          <a:p>
            <a:pPr marL="0" indent="0" algn="ctr">
              <a:buNone/>
            </a:pPr>
            <a:r>
              <a:rPr lang="it-IT" sz="2000" b="1" dirty="0">
                <a:solidFill>
                  <a:srgbClr val="000000"/>
                </a:solidFill>
              </a:rPr>
              <a:t>necessariamente personale.</a:t>
            </a:r>
          </a:p>
          <a:p>
            <a:pPr marL="0" indent="0">
              <a:buNone/>
            </a:pPr>
            <a:endParaRPr lang="it-IT" sz="1800" dirty="0">
              <a:solidFill>
                <a:srgbClr val="000000"/>
              </a:solidFill>
            </a:endParaRPr>
          </a:p>
        </p:txBody>
      </p:sp>
      <p:sp>
        <p:nvSpPr>
          <p:cNvPr id="13" name="Freeform 50">
            <a:extLst>
              <a:ext uri="{FF2B5EF4-FFF2-40B4-BE49-F238E27FC236}">
                <a16:creationId xmlns:a16="http://schemas.microsoft.com/office/drawing/2014/main" xmlns="" id="{684BF3E1-C321-4F38-85CF-FEBBEEC15E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AD0A3E62-A741-F345-A3C4-C132B7D55F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8392" y="2517532"/>
            <a:ext cx="4142232" cy="2746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673440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81AEB8A9-B768-4E30-BA55-D919E66873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5281591-0600-E140-90FE-25FA7F573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0080"/>
            <a:ext cx="3096427" cy="5613236"/>
          </a:xfrm>
        </p:spPr>
        <p:txBody>
          <a:bodyPr anchor="ctr">
            <a:normAutofit/>
          </a:bodyPr>
          <a:lstStyle/>
          <a:p>
            <a:r>
              <a:rPr lang="it-IT" sz="3400">
                <a:solidFill>
                  <a:srgbClr val="FFFFFF"/>
                </a:solidFill>
              </a:rPr>
              <a:t>QUARTA NOTA</a:t>
            </a:r>
            <a:br>
              <a:rPr lang="it-IT" sz="3400">
                <a:solidFill>
                  <a:srgbClr val="FFFFFF"/>
                </a:solidFill>
              </a:rPr>
            </a:br>
            <a:r>
              <a:rPr lang="it-IT" sz="3400">
                <a:solidFill>
                  <a:srgbClr val="FFFFFF"/>
                </a:solidFill>
                <a:latin typeface="Algerian" pitchFamily="82" charset="77"/>
              </a:rPr>
              <a:t>DENTRO LA PARROCCHIA, CHIESA TRA LE CASE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4665354-2EDA-A64C-8C6A-5F7D64943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362" y="640082"/>
            <a:ext cx="7155171" cy="3665218"/>
          </a:xfrm>
          <a:noFill/>
        </p:spPr>
        <p:txBody>
          <a:bodyPr anchor="ctr"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sz="3600" b="1" dirty="0"/>
              <a:t>Le proposte formative di AC si realizzano nella Parrocchia la casa che da sempre l’AC riconosce come propria, la Chiesa tra le case e le strade della gente. Per i soci di AC la parrocchia non è rifugio o chiusura, ma continua apertura al territorio, alla gente che ci vive e che si avvicina o si allontana dalla comunità.</a:t>
            </a:r>
          </a:p>
          <a:p>
            <a:pPr marL="0" indent="0">
              <a:buNone/>
            </a:pPr>
            <a:endParaRPr lang="it-IT" sz="20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F198411A-535C-6D41-B074-7ECF3E28DB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7" y="4572000"/>
            <a:ext cx="6894236" cy="1681316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68D14262-EB98-114C-A48C-48D9173FE7C5}"/>
              </a:ext>
            </a:extLst>
          </p:cNvPr>
          <p:cNvSpPr txBox="1"/>
          <p:nvPr/>
        </p:nvSpPr>
        <p:spPr>
          <a:xfrm>
            <a:off x="1866900" y="1066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7050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B05E4F47-B148-49E0-B472-BBF1493155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A2CE8EB-F719-4F84-9E91-F538438CAC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53A0369-AC9A-7549-92D6-4A7496C8C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7740" y="802955"/>
            <a:ext cx="4766330" cy="1454051"/>
          </a:xfrm>
        </p:spPr>
        <p:txBody>
          <a:bodyPr>
            <a:normAutofit/>
          </a:bodyPr>
          <a:lstStyle/>
          <a:p>
            <a:r>
              <a:rPr lang="it-IT" sz="2800">
                <a:solidFill>
                  <a:srgbClr val="000000"/>
                </a:solidFill>
              </a:rPr>
              <a:t>QUARTA NOTA</a:t>
            </a:r>
            <a:br>
              <a:rPr lang="it-IT" sz="2800">
                <a:solidFill>
                  <a:srgbClr val="000000"/>
                </a:solidFill>
              </a:rPr>
            </a:br>
            <a:r>
              <a:rPr lang="it-IT" sz="2800">
                <a:solidFill>
                  <a:srgbClr val="000000"/>
                </a:solidFill>
                <a:latin typeface="Algerian" pitchFamily="82" charset="77"/>
              </a:rPr>
              <a:t>dentro la parrocchia, chiesa tra le case</a:t>
            </a:r>
          </a:p>
        </p:txBody>
      </p:sp>
      <p:sp>
        <p:nvSpPr>
          <p:cNvPr id="13" name="Freeform 50">
            <a:extLst>
              <a:ext uri="{FF2B5EF4-FFF2-40B4-BE49-F238E27FC236}">
                <a16:creationId xmlns:a16="http://schemas.microsoft.com/office/drawing/2014/main" xmlns="" id="{684BF3E1-C321-4F38-85CF-FEBBEEC15E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27058A43-B996-6D4B-AF5B-52939C3B51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328" y="2730947"/>
            <a:ext cx="4142232" cy="2319649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42E2316-8569-D645-A6DA-69DB4C9DB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8888" y="2421683"/>
            <a:ext cx="6568133" cy="3353476"/>
          </a:xfrm>
        </p:spPr>
        <p:txBody>
          <a:bodyPr anchor="t">
            <a:normAutofit lnSpcReduction="10000"/>
          </a:bodyPr>
          <a:lstStyle/>
          <a:p>
            <a:pPr marL="0" indent="0" algn="just">
              <a:buNone/>
            </a:pPr>
            <a:r>
              <a:rPr lang="it-IT" b="1" dirty="0">
                <a:solidFill>
                  <a:srgbClr val="000000"/>
                </a:solidFill>
              </a:rPr>
              <a:t>Le proposte formative di AC sono dentro la parrocchia, ma aperte alla dimensione vicariale e  diocesana, in un intreccio che dà il senso della chiesa. La vita associativa educa ad aprire i propri orizzonti personali e di comunità, nella concretezza dell’incontro con altre persone, gruppi, parrocchie che si realizza negli incontri vicariali e diocesani.</a:t>
            </a:r>
          </a:p>
          <a:p>
            <a:pPr marL="0" indent="0">
              <a:buNone/>
            </a:pPr>
            <a:endParaRPr lang="it-IT" sz="15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149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xmlns="" id="{201CC55D-ED54-4C5C-95E6-10947BD110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D0FD929-7A1B-804B-AB4F-D9DA2B50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it-IT" sz="2500"/>
              <a:t>QUINTA NOTA</a:t>
            </a:r>
            <a:br>
              <a:rPr lang="it-IT" sz="2500"/>
            </a:br>
            <a:r>
              <a:rPr lang="it-IT" sz="2500">
                <a:latin typeface="Algerian" pitchFamily="82" charset="77"/>
              </a:rPr>
              <a:t>nel mondo non del mondo</a:t>
            </a:r>
          </a:p>
        </p:txBody>
      </p:sp>
      <p:grpSp>
        <p:nvGrpSpPr>
          <p:cNvPr id="16" name="Group 10">
            <a:extLst>
              <a:ext uri="{FF2B5EF4-FFF2-40B4-BE49-F238E27FC236}">
                <a16:creationId xmlns:a16="http://schemas.microsoft.com/office/drawing/2014/main" xmlns="" id="{1DE889C7-FAD6-4397-98E2-05D5034844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F399A70F-F8CD-4992-9EF5-6CF15472E7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48F4FEDC-6D80-458C-A665-075D9B9500F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873B707-463F-40B0-8227-E8CC6C67EB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84A8B1D-A016-F84D-BA92-37A354002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1200" b="1" dirty="0">
                <a:latin typeface="Helvetica" pitchFamily="2" charset="0"/>
              </a:rPr>
              <a:t>L’AC si è sempre presentata come associazione popolare,</a:t>
            </a:r>
          </a:p>
          <a:p>
            <a:pPr marL="0" indent="0">
              <a:buNone/>
            </a:pPr>
            <a:r>
              <a:rPr lang="it-IT" sz="1200" b="1" dirty="0">
                <a:latin typeface="Helvetica" pitchFamily="2" charset="0"/>
              </a:rPr>
              <a:t>esperienza aperta a tutti, ad ogni età e condizione di vita,</a:t>
            </a:r>
          </a:p>
          <a:p>
            <a:pPr marL="0" indent="0">
              <a:buNone/>
            </a:pPr>
            <a:r>
              <a:rPr lang="it-IT" sz="1200" b="1" dirty="0">
                <a:latin typeface="Helvetica" pitchFamily="2" charset="0"/>
              </a:rPr>
              <a:t>ma anche occasione per fare dell’ordinarietà la strada</a:t>
            </a:r>
          </a:p>
          <a:p>
            <a:pPr marL="0" indent="0">
              <a:buNone/>
            </a:pPr>
            <a:r>
              <a:rPr lang="it-IT" sz="1200" b="1" dirty="0">
                <a:latin typeface="Helvetica" pitchFamily="2" charset="0"/>
              </a:rPr>
              <a:t>maestra per la maturazione di ogni persona. Per questo le</a:t>
            </a:r>
          </a:p>
          <a:p>
            <a:pPr marL="0" indent="0">
              <a:buNone/>
            </a:pPr>
            <a:r>
              <a:rPr lang="it-IT" sz="1200" b="1" dirty="0">
                <a:latin typeface="Helvetica" pitchFamily="2" charset="0"/>
              </a:rPr>
              <a:t>proposte formative di AC sono caratterizzate da uno stile</a:t>
            </a:r>
          </a:p>
          <a:p>
            <a:pPr marL="0" indent="0">
              <a:buNone/>
            </a:pPr>
            <a:r>
              <a:rPr lang="it-IT" sz="1200" b="1" dirty="0">
                <a:latin typeface="Helvetica" pitchFamily="2" charset="0"/>
              </a:rPr>
              <a:t>di apertura, dialogo, accoglienza che si esprime nella</a:t>
            </a:r>
          </a:p>
          <a:p>
            <a:pPr marL="0" indent="0">
              <a:buNone/>
            </a:pPr>
            <a:r>
              <a:rPr lang="it-IT" sz="1200" b="1" dirty="0">
                <a:latin typeface="Helvetica" pitchFamily="2" charset="0"/>
              </a:rPr>
              <a:t>capacità di invitare chiunque voglia avvicinarsi, anche se</a:t>
            </a:r>
          </a:p>
          <a:p>
            <a:pPr marL="0" indent="0">
              <a:buNone/>
            </a:pPr>
            <a:r>
              <a:rPr lang="it-IT" sz="1200" b="1" dirty="0">
                <a:latin typeface="Helvetica" pitchFamily="2" charset="0"/>
              </a:rPr>
              <a:t>lontano dalla Chiesa, in difficoltà, straniero e portatore</a:t>
            </a:r>
          </a:p>
          <a:p>
            <a:pPr marL="0" indent="0">
              <a:buNone/>
            </a:pPr>
            <a:r>
              <a:rPr lang="it-IT" sz="1200" b="1" dirty="0">
                <a:latin typeface="Helvetica" pitchFamily="2" charset="0"/>
              </a:rPr>
              <a:t>di altre culture, modulando i percorsi e le proposte sulla</a:t>
            </a:r>
          </a:p>
          <a:p>
            <a:pPr marL="0" indent="0">
              <a:buNone/>
            </a:pPr>
            <a:r>
              <a:rPr lang="it-IT" sz="1200" b="1" dirty="0">
                <a:latin typeface="Helvetica" pitchFamily="2" charset="0"/>
              </a:rPr>
              <a:t>concreta situazione di vita e di fede di ciascuno.</a:t>
            </a:r>
          </a:p>
          <a:p>
            <a:endParaRPr lang="it-IT" sz="13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C13237C8-E62C-4F0D-A318-BD6FB6C2D1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19C9EAEA-39D0-4B0E-A0EB-51E7B26740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FFE169E7-2D89-0644-9F23-3517452AC1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83" r="9064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6022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755</Words>
  <Application>Microsoft Office PowerPoint</Application>
  <PresentationFormat>Personalizzato</PresentationFormat>
  <Paragraphs>68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LE CINQUE NOTE </vt:lpstr>
      <vt:lpstr>Le cinque note </vt:lpstr>
      <vt:lpstr>PRIMA NOTA laici formati a immagine di Gesù</vt:lpstr>
      <vt:lpstr>SECONDA NOTA esperti nella splendida avventura</vt:lpstr>
      <vt:lpstr>TERZA NOTA laici accompagnatori di laici</vt:lpstr>
      <vt:lpstr>TERZA NOTA LAICI ACCOMPAGNATORI DI LAICI</vt:lpstr>
      <vt:lpstr>QUARTA NOTA DENTRO LA PARROCCHIA, CHIESA TRA LE CASE</vt:lpstr>
      <vt:lpstr>QUARTA NOTA dentro la parrocchia, chiesa tra le case</vt:lpstr>
      <vt:lpstr>QUINTA NOTA nel mondo non del mondo</vt:lpstr>
      <vt:lpstr>QUINTA NOTA nel mondo non del mondo</vt:lpstr>
      <vt:lpstr>QUINTA NOTA nel mondo non del mondo</vt:lpstr>
      <vt:lpstr>La figura dell’assistente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CINQUE NOTE</dc:title>
  <dc:creator>beatrice scagnellato</dc:creator>
  <cp:lastModifiedBy>Acer</cp:lastModifiedBy>
  <cp:revision>2</cp:revision>
  <dcterms:created xsi:type="dcterms:W3CDTF">2020-04-23T14:34:52Z</dcterms:created>
  <dcterms:modified xsi:type="dcterms:W3CDTF">2020-10-02T07:04:38Z</dcterms:modified>
</cp:coreProperties>
</file>